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unknown"/>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handoutMasterIdLst>
    <p:handoutMasterId r:id="rId15"/>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3" d="100"/>
          <a:sy n="103" d="100"/>
        </p:scale>
        <p:origin x="-1056"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A2D4AD1-89DC-3841-A176-DDA57CA2E116}" type="datetimeFigureOut">
              <a:rPr lang="en-US" smtClean="0"/>
              <a:t>5/12/16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9CCE900-6C7D-D044-875A-BD151F2962F7}" type="slidenum">
              <a:rPr lang="en-US" smtClean="0"/>
              <a:t>‹#›</a:t>
            </a:fld>
            <a:endParaRPr lang="en-US"/>
          </a:p>
        </p:txBody>
      </p:sp>
    </p:spTree>
    <p:extLst>
      <p:ext uri="{BB962C8B-B14F-4D97-AF65-F5344CB8AC3E}">
        <p14:creationId xmlns:p14="http://schemas.microsoft.com/office/powerpoint/2010/main" val="28963365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jpg>
</file>

<file path=ppt/media/image3.jpg>
</file>

<file path=ppt/media/image4.png>
</file>

<file path=ppt/media/image5.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188850-7F35-A542-8E89-226F3012623D}" type="datetimeFigureOut">
              <a:rPr lang="en-US" smtClean="0"/>
              <a:t>5/12/16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3340001-D498-A641-82A1-5EBA9904C4B7}" type="slidenum">
              <a:rPr lang="en-US" smtClean="0"/>
              <a:t>‹#›</a:t>
            </a:fld>
            <a:endParaRPr lang="en-US"/>
          </a:p>
        </p:txBody>
      </p:sp>
    </p:spTree>
    <p:extLst>
      <p:ext uri="{BB962C8B-B14F-4D97-AF65-F5344CB8AC3E}">
        <p14:creationId xmlns:p14="http://schemas.microsoft.com/office/powerpoint/2010/main" val="324883373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3340001-D498-A641-82A1-5EBA9904C4B7}" type="slidenum">
              <a:rPr lang="en-US" smtClean="0"/>
              <a:t>5</a:t>
            </a:fld>
            <a:endParaRPr lang="en-US"/>
          </a:p>
        </p:txBody>
      </p:sp>
    </p:spTree>
    <p:extLst>
      <p:ext uri="{BB962C8B-B14F-4D97-AF65-F5344CB8AC3E}">
        <p14:creationId xmlns:p14="http://schemas.microsoft.com/office/powerpoint/2010/main" val="2442538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BD0A979-D874-8E4A-966F-07F6DB1D3058}" type="datetime1">
              <a:rPr lang="en-US" smtClean="0"/>
              <a:t>5/12/16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33825594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1F26C8-251D-D64C-9BF8-58C020CF3BEC}" type="datetime1">
              <a:rPr lang="en-US" smtClean="0"/>
              <a:t>5/12/16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1551022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B27665-BFC2-6446-9016-4F90149CDAA2}" type="datetime1">
              <a:rPr lang="en-US" smtClean="0"/>
              <a:t>5/12/16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94557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1FF60D-6FC0-1F43-9470-C7A2EEC5B0C5}" type="datetime1">
              <a:rPr lang="en-US" smtClean="0"/>
              <a:t>5/12/16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450626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A56C7D-DE4A-F345-B63D-D3F78EA4ECD7}" type="datetime1">
              <a:rPr lang="en-US" smtClean="0"/>
              <a:t>5/12/16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24668926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11D935E-A8F7-B64E-9B2F-96AAED8D331C}" type="datetime1">
              <a:rPr lang="en-US" smtClean="0"/>
              <a:t>5/12/16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1690539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9563165-E67D-B946-8774-3E77D32A33A2}" type="datetime1">
              <a:rPr lang="en-US" smtClean="0"/>
              <a:t>5/12/16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2067702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7D2C80A-677C-4C41-935F-6DE2A1CF410C}" type="datetime1">
              <a:rPr lang="en-US" smtClean="0"/>
              <a:t>5/12/16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2097622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065515-0BDD-1048-8A2E-402FC547D6A9}" type="datetime1">
              <a:rPr lang="en-US" smtClean="0"/>
              <a:t>5/12/16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987655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12EBA7-BA97-D64F-8F22-DFC9ED04EBA6}" type="datetime1">
              <a:rPr lang="en-US" smtClean="0"/>
              <a:t>5/12/16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3090030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F9AD87-A120-B341-A34F-136E6C569488}" type="datetime1">
              <a:rPr lang="en-US" smtClean="0"/>
              <a:t>5/12/16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7EF9E8-73D9-9848-8E25-3F7BDE394492}" type="slidenum">
              <a:rPr lang="en-US" smtClean="0"/>
              <a:t>‹#›</a:t>
            </a:fld>
            <a:endParaRPr lang="en-US"/>
          </a:p>
        </p:txBody>
      </p:sp>
    </p:spTree>
    <p:extLst>
      <p:ext uri="{BB962C8B-B14F-4D97-AF65-F5344CB8AC3E}">
        <p14:creationId xmlns:p14="http://schemas.microsoft.com/office/powerpoint/2010/main" val="39976062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E6D3D-9DB6-D74C-B599-ADBD7725EFA8}" type="datetime1">
              <a:rPr lang="en-US" smtClean="0"/>
              <a:t>5/12/16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7EF9E8-73D9-9848-8E25-3F7BDE394492}" type="slidenum">
              <a:rPr lang="en-US" smtClean="0"/>
              <a:t>‹#›</a:t>
            </a:fld>
            <a:endParaRPr lang="en-US"/>
          </a:p>
        </p:txBody>
      </p:sp>
    </p:spTree>
    <p:extLst>
      <p:ext uri="{BB962C8B-B14F-4D97-AF65-F5344CB8AC3E}">
        <p14:creationId xmlns:p14="http://schemas.microsoft.com/office/powerpoint/2010/main" val="16550561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6.emf"/><Relationship Id="rId5" Type="http://schemas.openxmlformats.org/officeDocument/2006/relationships/image" Target="../media/image7.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CS674: Robot </a:t>
            </a:r>
            <a:r>
              <a:rPr lang="en-US" dirty="0"/>
              <a:t>Learning</a:t>
            </a:r>
            <a:br>
              <a:rPr lang="en-US" dirty="0"/>
            </a:br>
            <a:r>
              <a:rPr lang="en-US" dirty="0"/>
              <a:t>Simultaneous Localization and Grasping</a:t>
            </a:r>
            <a:br>
              <a:rPr lang="en-US" dirty="0"/>
            </a:br>
            <a:endParaRPr lang="en-US" dirty="0"/>
          </a:p>
        </p:txBody>
      </p:sp>
      <p:sp>
        <p:nvSpPr>
          <p:cNvPr id="3" name="Subtitle 2"/>
          <p:cNvSpPr>
            <a:spLocks noGrp="1"/>
          </p:cNvSpPr>
          <p:nvPr>
            <p:ph type="subTitle" idx="1"/>
          </p:nvPr>
        </p:nvSpPr>
        <p:spPr/>
        <p:txBody>
          <a:bodyPr>
            <a:normAutofit/>
          </a:bodyPr>
          <a:lstStyle/>
          <a:p>
            <a:r>
              <a:rPr lang="en-US" sz="1600" dirty="0" smtClean="0">
                <a:solidFill>
                  <a:srgbClr val="FF0000"/>
                </a:solidFill>
              </a:rPr>
              <a:t>Based on the Work :-</a:t>
            </a:r>
          </a:p>
          <a:p>
            <a:r>
              <a:rPr lang="en-US" sz="1600" dirty="0" smtClean="0">
                <a:solidFill>
                  <a:srgbClr val="FF0000"/>
                </a:solidFill>
              </a:rPr>
              <a:t>Robert </a:t>
            </a:r>
            <a:r>
              <a:rPr lang="en-US" sz="1600" dirty="0">
                <a:solidFill>
                  <a:srgbClr val="FF0000"/>
                </a:solidFill>
              </a:rPr>
              <a:t>Platt, Leslie Kaelbling, Tomas Lozano-Perez, and Russ Tedrake. Simultaneous Localization and Grasping as a Belief Space Control Problem</a:t>
            </a:r>
          </a:p>
        </p:txBody>
      </p:sp>
      <p:sp>
        <p:nvSpPr>
          <p:cNvPr id="4" name="Rectangle 3"/>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634943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1</a:t>
            </a:r>
            <a:endParaRPr lang="en-US" dirty="0"/>
          </a:p>
        </p:txBody>
      </p:sp>
      <p:pic>
        <p:nvPicPr>
          <p:cNvPr id="4" name="Content Placeholder 3" descr="example1.png"/>
          <p:cNvPicPr>
            <a:picLocks noGrp="1" noChangeAspect="1"/>
          </p:cNvPicPr>
          <p:nvPr>
            <p:ph idx="1"/>
          </p:nvPr>
        </p:nvPicPr>
        <p:blipFill>
          <a:blip r:embed="rId2">
            <a:extLst>
              <a:ext uri="{28A0092B-C50C-407E-A947-70E740481C1C}">
                <a14:useLocalDpi xmlns:a14="http://schemas.microsoft.com/office/drawing/2010/main" val="0"/>
              </a:ext>
            </a:extLst>
          </a:blip>
          <a:srcRect t="13165" b="13165"/>
          <a:stretch>
            <a:fillRect/>
          </a:stretch>
        </p:blipFill>
        <p:spPr>
          <a:xfrm>
            <a:off x="1222986" y="1417638"/>
            <a:ext cx="5355437" cy="2945284"/>
          </a:xfrm>
        </p:spPr>
      </p:pic>
      <p:sp>
        <p:nvSpPr>
          <p:cNvPr id="5" name="Rectangle 4"/>
          <p:cNvSpPr/>
          <p:nvPr/>
        </p:nvSpPr>
        <p:spPr>
          <a:xfrm>
            <a:off x="1694175" y="4362922"/>
            <a:ext cx="4572000" cy="1754327"/>
          </a:xfrm>
          <a:prstGeom prst="rect">
            <a:avLst/>
          </a:prstGeom>
        </p:spPr>
        <p:txBody>
          <a:bodyPr>
            <a:spAutoFit/>
          </a:bodyPr>
          <a:lstStyle/>
          <a:p>
            <a:pPr marL="285750" indent="-285750">
              <a:buFont typeface="Arial"/>
              <a:buChar char="•"/>
            </a:pPr>
            <a:r>
              <a:rPr lang="en-US" dirty="0"/>
              <a:t>U</a:t>
            </a:r>
            <a:r>
              <a:rPr lang="en-US" dirty="0" smtClean="0"/>
              <a:t>se </a:t>
            </a:r>
            <a:r>
              <a:rPr lang="en-US" dirty="0"/>
              <a:t>a horizontal-</a:t>
            </a:r>
            <a:r>
              <a:rPr lang="en-US" dirty="0" smtClean="0"/>
              <a:t>pointing laser </a:t>
            </a:r>
            <a:r>
              <a:rPr lang="en-US" dirty="0"/>
              <a:t>mounted to the end-effector of a two link robot </a:t>
            </a:r>
            <a:r>
              <a:rPr lang="en-US" dirty="0" smtClean="0"/>
              <a:t>arm.</a:t>
            </a:r>
          </a:p>
          <a:p>
            <a:pPr marL="285750" indent="-285750">
              <a:buFont typeface="Arial"/>
              <a:buChar char="•"/>
            </a:pPr>
            <a:r>
              <a:rPr lang="en-US" dirty="0" smtClean="0"/>
              <a:t>The </a:t>
            </a:r>
            <a:r>
              <a:rPr lang="en-US" dirty="0"/>
              <a:t>objective was to localize the position of the end effector </a:t>
            </a:r>
            <a:r>
              <a:rPr lang="en-US" dirty="0" smtClean="0"/>
              <a:t>and to </a:t>
            </a:r>
            <a:r>
              <a:rPr lang="en-US" dirty="0"/>
              <a:t>reach a goal state corresponding to a gap between two vertically mounted boxes</a:t>
            </a:r>
          </a:p>
        </p:txBody>
      </p:sp>
      <p:sp>
        <p:nvSpPr>
          <p:cNvPr id="6" name="Rectangle 5"/>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05564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2</a:t>
            </a:r>
            <a:endParaRPr lang="en-US" dirty="0"/>
          </a:p>
        </p:txBody>
      </p:sp>
      <p:pic>
        <p:nvPicPr>
          <p:cNvPr id="4" name="Content Placeholder 3" descr="example2.png"/>
          <p:cNvPicPr>
            <a:picLocks noGrp="1" noChangeAspect="1"/>
          </p:cNvPicPr>
          <p:nvPr>
            <p:ph idx="1"/>
          </p:nvPr>
        </p:nvPicPr>
        <p:blipFill>
          <a:blip r:embed="rId2">
            <a:extLst>
              <a:ext uri="{28A0092B-C50C-407E-A947-70E740481C1C}">
                <a14:useLocalDpi xmlns:a14="http://schemas.microsoft.com/office/drawing/2010/main" val="0"/>
              </a:ext>
            </a:extLst>
          </a:blip>
          <a:srcRect t="-9282" b="-9282"/>
          <a:stretch>
            <a:fillRect/>
          </a:stretch>
        </p:blipFill>
        <p:spPr>
          <a:xfrm>
            <a:off x="246594" y="1195912"/>
            <a:ext cx="8581457" cy="3105562"/>
          </a:xfrm>
        </p:spPr>
      </p:pic>
      <p:sp>
        <p:nvSpPr>
          <p:cNvPr id="5" name="Rectangle 4"/>
          <p:cNvSpPr/>
          <p:nvPr/>
        </p:nvSpPr>
        <p:spPr>
          <a:xfrm>
            <a:off x="596833" y="4029165"/>
            <a:ext cx="7503768" cy="646331"/>
          </a:xfrm>
          <a:prstGeom prst="rect">
            <a:avLst/>
          </a:prstGeom>
        </p:spPr>
        <p:txBody>
          <a:bodyPr wrap="square">
            <a:spAutoFit/>
          </a:bodyPr>
          <a:lstStyle/>
          <a:p>
            <a:r>
              <a:rPr lang="en-US" dirty="0" smtClean="0"/>
              <a:t>In </a:t>
            </a:r>
            <a:r>
              <a:rPr lang="en-US" dirty="0"/>
              <a:t>the second setting, a multi arm robot is used to localize the pose </a:t>
            </a:r>
            <a:r>
              <a:rPr lang="en-US" dirty="0" smtClean="0"/>
              <a:t>and dimension </a:t>
            </a:r>
            <a:r>
              <a:rPr lang="en-US" dirty="0"/>
              <a:t>of boxes using laser </a:t>
            </a:r>
            <a:r>
              <a:rPr lang="en-US" dirty="0" smtClean="0"/>
              <a:t>scanner and </a:t>
            </a:r>
            <a:r>
              <a:rPr lang="en-US" dirty="0"/>
              <a:t>also be able to grasp the boxes.</a:t>
            </a:r>
          </a:p>
        </p:txBody>
      </p:sp>
      <p:sp>
        <p:nvSpPr>
          <p:cNvPr id="6" name="Rectangle 5"/>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0330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8705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Grasping Problem</a:t>
            </a:r>
            <a:endParaRPr lang="en-US" dirty="0"/>
          </a:p>
        </p:txBody>
      </p:sp>
      <p:sp>
        <p:nvSpPr>
          <p:cNvPr id="3" name="Content Placeholder 2"/>
          <p:cNvSpPr>
            <a:spLocks noGrp="1"/>
          </p:cNvSpPr>
          <p:nvPr>
            <p:ph idx="1"/>
          </p:nvPr>
        </p:nvSpPr>
        <p:spPr/>
        <p:txBody>
          <a:bodyPr>
            <a:normAutofit/>
          </a:bodyPr>
          <a:lstStyle/>
          <a:p>
            <a:r>
              <a:rPr lang="en-US" sz="2000" dirty="0" smtClean="0"/>
              <a:t>What does it depend upon ?</a:t>
            </a:r>
          </a:p>
          <a:p>
            <a:pPr lvl="1"/>
            <a:r>
              <a:rPr lang="en-US" sz="2000" dirty="0" smtClean="0"/>
              <a:t>Pose Estimation : getting a 6D pose of the object.</a:t>
            </a:r>
          </a:p>
          <a:p>
            <a:pPr lvl="1"/>
            <a:r>
              <a:rPr lang="en-US" sz="2000" dirty="0" smtClean="0"/>
              <a:t>Planning to reach a good grasping position.</a:t>
            </a:r>
          </a:p>
        </p:txBody>
      </p:sp>
      <p:pic>
        <p:nvPicPr>
          <p:cNvPr id="4" name="Picture 3" descr="objec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472" y="3626632"/>
            <a:ext cx="3156312" cy="2499531"/>
          </a:xfrm>
          <a:prstGeom prst="rect">
            <a:avLst/>
          </a:prstGeom>
        </p:spPr>
      </p:pic>
      <p:pic>
        <p:nvPicPr>
          <p:cNvPr id="5" name="Picture 4" descr="graspin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5389" y="3947017"/>
            <a:ext cx="4269398" cy="1714500"/>
          </a:xfrm>
          <a:prstGeom prst="rect">
            <a:avLst/>
          </a:prstGeom>
        </p:spPr>
      </p:pic>
      <p:sp>
        <p:nvSpPr>
          <p:cNvPr id="6" name="Rectangle 5"/>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783860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Could go Wrong ?</a:t>
            </a:r>
            <a:endParaRPr lang="en-US" dirty="0"/>
          </a:p>
        </p:txBody>
      </p:sp>
      <p:pic>
        <p:nvPicPr>
          <p:cNvPr id="4" name="grasp.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49275" y="1600200"/>
            <a:ext cx="8045450" cy="4525963"/>
          </a:xfrm>
        </p:spPr>
      </p:pic>
      <p:sp>
        <p:nvSpPr>
          <p:cNvPr id="5" name="Rectangle 4"/>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153351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SLAG-SLAM</a:t>
            </a:r>
            <a:endParaRPr lang="en-US" dirty="0"/>
          </a:p>
        </p:txBody>
      </p:sp>
      <p:sp>
        <p:nvSpPr>
          <p:cNvPr id="3" name="Content Placeholder 2"/>
          <p:cNvSpPr>
            <a:spLocks noGrp="1"/>
          </p:cNvSpPr>
          <p:nvPr>
            <p:ph idx="1"/>
          </p:nvPr>
        </p:nvSpPr>
        <p:spPr/>
        <p:txBody>
          <a:bodyPr>
            <a:normAutofit/>
          </a:bodyPr>
          <a:lstStyle/>
          <a:p>
            <a:r>
              <a:rPr lang="en-US" sz="2000" dirty="0" smtClean="0"/>
              <a:t>Thus, this paper simultaneously tries to solve the problem of </a:t>
            </a:r>
            <a:r>
              <a:rPr lang="en-US" sz="2000" b="1" dirty="0" smtClean="0"/>
              <a:t>localizing the object</a:t>
            </a:r>
            <a:r>
              <a:rPr lang="en-US" sz="2000" dirty="0" smtClean="0"/>
              <a:t> and </a:t>
            </a:r>
            <a:r>
              <a:rPr lang="en-US" sz="2000" b="1" dirty="0" smtClean="0"/>
              <a:t>reaching grasp configuration</a:t>
            </a:r>
            <a:r>
              <a:rPr lang="en-US" sz="2000" dirty="0" smtClean="0"/>
              <a:t>.</a:t>
            </a:r>
          </a:p>
          <a:p>
            <a:endParaRPr lang="en-US" sz="2000" dirty="0" smtClean="0"/>
          </a:p>
          <a:p>
            <a:r>
              <a:rPr lang="en-US" sz="2000" dirty="0" smtClean="0"/>
              <a:t>The terminology is motivated from the popular class of problem SLAM(Simultaneous localization and mapping). Here, we try to estimate the position of an agent while simultaneously updating the map of the environment.(Application : Indoor Localization; techniques : Particle filter, extended Kalman filters)</a:t>
            </a:r>
            <a:endParaRPr lang="en-US" sz="2000" dirty="0"/>
          </a:p>
        </p:txBody>
      </p:sp>
      <p:sp>
        <p:nvSpPr>
          <p:cNvPr id="4" name="Rectangle 3"/>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1585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Belief State</a:t>
            </a:r>
            <a:endParaRPr lang="en-US" dirty="0"/>
          </a:p>
        </p:txBody>
      </p:sp>
      <p:pic>
        <p:nvPicPr>
          <p:cNvPr id="6" name="Content Placeholder 5" descr="beliefState.png"/>
          <p:cNvPicPr>
            <a:picLocks noGrp="1" noChangeAspect="1"/>
          </p:cNvPicPr>
          <p:nvPr>
            <p:ph idx="1"/>
          </p:nvPr>
        </p:nvPicPr>
        <p:blipFill>
          <a:blip r:embed="rId3">
            <a:extLst>
              <a:ext uri="{28A0092B-C50C-407E-A947-70E740481C1C}">
                <a14:useLocalDpi xmlns:a14="http://schemas.microsoft.com/office/drawing/2010/main" val="0"/>
              </a:ext>
            </a:extLst>
          </a:blip>
          <a:srcRect l="-14790" r="-14790"/>
          <a:stretch>
            <a:fillRect/>
          </a:stretch>
        </p:blipFill>
        <p:spPr/>
      </p:pic>
      <p:sp>
        <p:nvSpPr>
          <p:cNvPr id="7" name="Rectangle 6"/>
          <p:cNvSpPr/>
          <p:nvPr/>
        </p:nvSpPr>
        <p:spPr>
          <a:xfrm>
            <a:off x="820464" y="6167039"/>
            <a:ext cx="7866336" cy="369332"/>
          </a:xfrm>
          <a:prstGeom prst="rect">
            <a:avLst/>
          </a:prstGeom>
        </p:spPr>
        <p:txBody>
          <a:bodyPr wrap="square">
            <a:spAutoFit/>
          </a:bodyPr>
          <a:lstStyle/>
          <a:p>
            <a:r>
              <a:rPr lang="en-US" dirty="0"/>
              <a:t> </a:t>
            </a:r>
            <a:r>
              <a:rPr lang="en-US" dirty="0" smtClean="0"/>
              <a:t>we track </a:t>
            </a:r>
            <a:r>
              <a:rPr lang="en-US" dirty="0"/>
              <a:t>a probability density function, </a:t>
            </a:r>
            <a:r>
              <a:rPr lang="en-US" dirty="0" smtClean="0"/>
              <a:t>π(</a:t>
            </a:r>
            <a:r>
              <a:rPr lang="en-US" dirty="0"/>
              <a:t>x ;b) , over grasp state</a:t>
            </a:r>
          </a:p>
        </p:txBody>
      </p:sp>
      <p:sp>
        <p:nvSpPr>
          <p:cNvPr id="9" name="TextBox 8"/>
          <p:cNvSpPr txBox="1"/>
          <p:nvPr/>
        </p:nvSpPr>
        <p:spPr>
          <a:xfrm>
            <a:off x="5683983" y="1763045"/>
            <a:ext cx="2700200" cy="646331"/>
          </a:xfrm>
          <a:prstGeom prst="rect">
            <a:avLst/>
          </a:prstGeom>
          <a:noFill/>
        </p:spPr>
        <p:txBody>
          <a:bodyPr wrap="square" rtlCol="0">
            <a:spAutoFit/>
          </a:bodyPr>
          <a:lstStyle/>
          <a:p>
            <a:r>
              <a:rPr lang="en-US" dirty="0" smtClean="0"/>
              <a:t>Method supports non-Gaussian belief states</a:t>
            </a:r>
            <a:endParaRPr lang="en-US" dirty="0"/>
          </a:p>
        </p:txBody>
      </p:sp>
      <p:sp>
        <p:nvSpPr>
          <p:cNvPr id="8" name="Rectangle 7"/>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7273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91825" y="3020602"/>
            <a:ext cx="7533435" cy="2095928"/>
          </a:xfrm>
          <a:prstGeom prst="rect">
            <a:avLst/>
          </a:prstGeom>
          <a:solidFill>
            <a:schemeClr val="bg1"/>
          </a:solidFill>
          <a:ln>
            <a:solidFill>
              <a:schemeClr val="bg1"/>
            </a:solidFill>
          </a:ln>
          <a:effectLst>
            <a:outerShdw blurRad="40000" dist="23000" dir="546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Updating Belief State</a:t>
            </a:r>
            <a:endParaRPr lang="en-US" dirty="0"/>
          </a:p>
        </p:txBody>
      </p:sp>
      <p:sp>
        <p:nvSpPr>
          <p:cNvPr id="3" name="Content Placeholder 2"/>
          <p:cNvSpPr>
            <a:spLocks noGrp="1"/>
          </p:cNvSpPr>
          <p:nvPr>
            <p:ph idx="1"/>
          </p:nvPr>
        </p:nvSpPr>
        <p:spPr/>
        <p:txBody>
          <a:bodyPr/>
          <a:lstStyle/>
          <a:p>
            <a:pPr marL="0" indent="0">
              <a:buNone/>
            </a:pPr>
            <a:endParaRPr lang="en-US" dirty="0" smtClean="0"/>
          </a:p>
          <a:p>
            <a:r>
              <a:rPr lang="en-US" sz="2000" dirty="0"/>
              <a:t> It is possible to track belief state over time as a function of actions </a:t>
            </a:r>
            <a:r>
              <a:rPr lang="en-US" sz="2000" dirty="0" smtClean="0"/>
              <a:t>and observations </a:t>
            </a:r>
            <a:r>
              <a:rPr lang="en-US" sz="2000" dirty="0"/>
              <a:t>using Bayes filtering</a:t>
            </a:r>
          </a:p>
          <a:p>
            <a:pPr marL="0" indent="0">
              <a:buNone/>
            </a:pPr>
            <a:endParaRPr lang="en-US" dirty="0" smtClean="0"/>
          </a:p>
          <a:p>
            <a:pPr marL="0" indent="0">
              <a:buNone/>
            </a:pPr>
            <a:r>
              <a:rPr lang="en-US" dirty="0" smtClean="0"/>
              <a:t>    π( </a:t>
            </a:r>
            <a:r>
              <a:rPr lang="en-US" dirty="0"/>
              <a:t>f (x</a:t>
            </a:r>
            <a:r>
              <a:rPr lang="en-US" dirty="0" smtClean="0"/>
              <a:t>, u</a:t>
            </a:r>
            <a:r>
              <a:rPr lang="en-US" baseline="-25000" dirty="0" smtClean="0"/>
              <a:t>t</a:t>
            </a:r>
            <a:r>
              <a:rPr lang="en-US" dirty="0" smtClean="0"/>
              <a:t> </a:t>
            </a:r>
            <a:r>
              <a:rPr lang="en-US" dirty="0"/>
              <a:t>);</a:t>
            </a:r>
            <a:r>
              <a:rPr lang="en-US" dirty="0" smtClean="0"/>
              <a:t>b</a:t>
            </a:r>
            <a:r>
              <a:rPr lang="en-US" baseline="-25000" dirty="0" smtClean="0"/>
              <a:t>t</a:t>
            </a:r>
            <a:r>
              <a:rPr lang="en-US" dirty="0" smtClean="0"/>
              <a:t>+</a:t>
            </a:r>
            <a:r>
              <a:rPr lang="en-US" dirty="0"/>
              <a:t>1) </a:t>
            </a:r>
            <a:r>
              <a:rPr lang="en-US" dirty="0" smtClean="0"/>
              <a:t>   =		π</a:t>
            </a:r>
            <a:r>
              <a:rPr lang="de-DE" dirty="0" smtClean="0"/>
              <a:t>(</a:t>
            </a:r>
            <a:r>
              <a:rPr lang="de-DE" dirty="0"/>
              <a:t>x</a:t>
            </a:r>
            <a:r>
              <a:rPr lang="de-DE" dirty="0" smtClean="0"/>
              <a:t>; b</a:t>
            </a:r>
            <a:r>
              <a:rPr lang="de-DE" baseline="-25000" dirty="0" smtClean="0"/>
              <a:t>t</a:t>
            </a:r>
            <a:r>
              <a:rPr lang="de-DE" dirty="0" smtClean="0"/>
              <a:t>)</a:t>
            </a:r>
            <a:r>
              <a:rPr lang="de-DE" dirty="0"/>
              <a:t>P(z</a:t>
            </a:r>
            <a:r>
              <a:rPr lang="de-DE" baseline="-25000" dirty="0"/>
              <a:t>t+1</a:t>
            </a:r>
            <a:r>
              <a:rPr lang="de-DE" dirty="0"/>
              <a:t>|x,u</a:t>
            </a:r>
            <a:r>
              <a:rPr lang="de-DE" baseline="-25000" dirty="0"/>
              <a:t>t</a:t>
            </a:r>
            <a:r>
              <a:rPr lang="de-DE" dirty="0"/>
              <a:t> </a:t>
            </a:r>
            <a:r>
              <a:rPr lang="de-DE" dirty="0" smtClean="0"/>
              <a:t>)</a:t>
            </a:r>
          </a:p>
          <a:p>
            <a:pPr marL="0" indent="0">
              <a:buNone/>
            </a:pPr>
            <a:r>
              <a:rPr lang="de-DE" dirty="0"/>
              <a:t>	</a:t>
            </a:r>
            <a:r>
              <a:rPr lang="de-DE" dirty="0" smtClean="0"/>
              <a:t>					</a:t>
            </a:r>
            <a:r>
              <a:rPr lang="de-DE" dirty="0"/>
              <a:t>	</a:t>
            </a:r>
            <a:r>
              <a:rPr lang="de-DE" dirty="0" smtClean="0"/>
              <a:t>	      		</a:t>
            </a:r>
            <a:r>
              <a:rPr lang="en-US" dirty="0" smtClean="0"/>
              <a:t>P</a:t>
            </a:r>
            <a:r>
              <a:rPr lang="hu-HU" dirty="0" smtClean="0"/>
              <a:t>(</a:t>
            </a:r>
            <a:r>
              <a:rPr lang="hu-HU" dirty="0"/>
              <a:t>z</a:t>
            </a:r>
            <a:r>
              <a:rPr lang="hu-HU" baseline="-25000" dirty="0"/>
              <a:t>t</a:t>
            </a:r>
            <a:r>
              <a:rPr lang="hu-HU" dirty="0"/>
              <a:t>+1)</a:t>
            </a:r>
            <a:endParaRPr lang="en-US" dirty="0"/>
          </a:p>
        </p:txBody>
      </p:sp>
      <p:cxnSp>
        <p:nvCxnSpPr>
          <p:cNvPr id="6" name="Straight Connector 5"/>
          <p:cNvCxnSpPr/>
          <p:nvPr/>
        </p:nvCxnSpPr>
        <p:spPr>
          <a:xfrm>
            <a:off x="4635961" y="4068566"/>
            <a:ext cx="3168728" cy="1232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832531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r>
              <a:rPr lang="en-US" sz="2000" dirty="0" smtClean="0"/>
              <a:t>Starting </a:t>
            </a:r>
            <a:r>
              <a:rPr lang="en-US" sz="2000" dirty="0"/>
              <a:t>from </a:t>
            </a:r>
            <a:r>
              <a:rPr lang="en-US" sz="2000" dirty="0" smtClean="0"/>
              <a:t>π(</a:t>
            </a:r>
            <a:r>
              <a:rPr lang="en-US" sz="2000" dirty="0"/>
              <a:t>x ;b</a:t>
            </a:r>
            <a:r>
              <a:rPr lang="en-US" sz="2000" baseline="-25000" dirty="0"/>
              <a:t>1</a:t>
            </a:r>
            <a:r>
              <a:rPr lang="en-US" sz="2000" dirty="0"/>
              <a:t>) , the SLAG problem is to reach a configuration where </a:t>
            </a:r>
            <a:r>
              <a:rPr lang="en-US" sz="2000" dirty="0" smtClean="0"/>
              <a:t>the posterior </a:t>
            </a:r>
            <a:r>
              <a:rPr lang="en-US" sz="2000" dirty="0"/>
              <a:t>distribution, p(x ;</a:t>
            </a:r>
            <a:r>
              <a:rPr lang="en-US" sz="2000" dirty="0" smtClean="0"/>
              <a:t>b</a:t>
            </a:r>
            <a:r>
              <a:rPr lang="en-US" sz="2000" baseline="-25000" dirty="0" smtClean="0"/>
              <a:t>T</a:t>
            </a:r>
            <a:r>
              <a:rPr lang="en-US" sz="2000" dirty="0" smtClean="0"/>
              <a:t>) </a:t>
            </a:r>
            <a:r>
              <a:rPr lang="en-US" sz="2000" dirty="0"/>
              <a:t>, is very peaked about he grasp configurations, </a:t>
            </a:r>
            <a:r>
              <a:rPr lang="en-US" sz="2000" dirty="0" smtClean="0"/>
              <a:t>G.</a:t>
            </a:r>
          </a:p>
          <a:p>
            <a:endParaRPr lang="en-US" sz="2000" dirty="0"/>
          </a:p>
          <a:p>
            <a:r>
              <a:rPr lang="en-US" sz="2000" dirty="0"/>
              <a:t> take a sequence of actions, u1, . . . ,u</a:t>
            </a:r>
            <a:r>
              <a:rPr lang="en-US" sz="2000" baseline="-25000" dirty="0"/>
              <a:t>T−1 </a:t>
            </a:r>
            <a:r>
              <a:rPr lang="en-US" sz="2000" dirty="0"/>
              <a:t>, such </a:t>
            </a:r>
            <a:r>
              <a:rPr lang="en-US" sz="2000" dirty="0" smtClean="0"/>
              <a:t>that,</a:t>
            </a:r>
          </a:p>
          <a:p>
            <a:endParaRPr lang="en-US" sz="2000" dirty="0"/>
          </a:p>
          <a:p>
            <a:endParaRPr lang="en-US" sz="2000" dirty="0" smtClean="0"/>
          </a:p>
          <a:p>
            <a:endParaRPr lang="en-US" sz="2000" dirty="0"/>
          </a:p>
          <a:p>
            <a:r>
              <a:rPr lang="en-US" sz="2000" dirty="0" smtClean="0"/>
              <a:t>Given,</a:t>
            </a:r>
          </a:p>
          <a:p>
            <a:pPr lvl="1"/>
            <a:r>
              <a:rPr lang="en-US" sz="1600" dirty="0"/>
              <a:t> process and observation dynamics, f  and </a:t>
            </a:r>
            <a:r>
              <a:rPr lang="en-US" sz="1600" dirty="0" smtClean="0"/>
              <a:t>h</a:t>
            </a:r>
          </a:p>
          <a:p>
            <a:pPr lvl="1"/>
            <a:r>
              <a:rPr lang="en-US" sz="1600" dirty="0"/>
              <a:t> desired set of grasp </a:t>
            </a:r>
            <a:r>
              <a:rPr lang="en-US" sz="1600" dirty="0" smtClean="0"/>
              <a:t>configurations G</a:t>
            </a:r>
          </a:p>
          <a:p>
            <a:pPr lvl="1"/>
            <a:r>
              <a:rPr lang="en-US" sz="1600" dirty="0"/>
              <a:t> desired probability of grasp success, </a:t>
            </a:r>
            <a:r>
              <a:rPr lang="en-US" sz="1600" dirty="0" err="1" smtClean="0"/>
              <a:t>ω</a:t>
            </a:r>
            <a:endParaRPr lang="en-US" sz="1600" dirty="0"/>
          </a:p>
        </p:txBody>
      </p:sp>
      <p:graphicFrame>
        <p:nvGraphicFramePr>
          <p:cNvPr id="6" name="Object 5"/>
          <p:cNvGraphicFramePr>
            <a:graphicFrameLocks noChangeAspect="1"/>
          </p:cNvGraphicFramePr>
          <p:nvPr>
            <p:extLst>
              <p:ext uri="{D42A27DB-BD31-4B8C-83A1-F6EECF244321}">
                <p14:modId xmlns:p14="http://schemas.microsoft.com/office/powerpoint/2010/main" val="3028838380"/>
              </p:ext>
            </p:extLst>
          </p:nvPr>
        </p:nvGraphicFramePr>
        <p:xfrm>
          <a:off x="2291598" y="3794132"/>
          <a:ext cx="3276600" cy="584200"/>
        </p:xfrm>
        <a:graphic>
          <a:graphicData uri="http://schemas.openxmlformats.org/presentationml/2006/ole">
            <mc:AlternateContent xmlns:mc="http://schemas.openxmlformats.org/markup-compatibility/2006">
              <mc:Choice xmlns:v="urn:schemas-microsoft-com:vml" Requires="v">
                <p:oleObj spid="_x0000_s1035" name="Equation" r:id="rId3" imgW="1638300" imgH="292100" progId="Equation.3">
                  <p:embed/>
                </p:oleObj>
              </mc:Choice>
              <mc:Fallback>
                <p:oleObj name="Equation" r:id="rId3" imgW="1638300" imgH="292100" progId="Equation.3">
                  <p:embed/>
                  <p:pic>
                    <p:nvPicPr>
                      <p:cNvPr id="0" name=""/>
                      <p:cNvPicPr/>
                      <p:nvPr/>
                    </p:nvPicPr>
                    <p:blipFill>
                      <a:blip r:embed="rId4"/>
                      <a:stretch>
                        <a:fillRect/>
                      </a:stretch>
                    </p:blipFill>
                    <p:spPr>
                      <a:xfrm>
                        <a:off x="2291598" y="3794132"/>
                        <a:ext cx="3276600" cy="584200"/>
                      </a:xfrm>
                      <a:prstGeom prst="rect">
                        <a:avLst/>
                      </a:prstGeom>
                    </p:spPr>
                  </p:pic>
                </p:oleObj>
              </mc:Fallback>
            </mc:AlternateContent>
          </a:graphicData>
        </a:graphic>
      </p:graphicFrame>
      <p:pic>
        <p:nvPicPr>
          <p:cNvPr id="7" name="Picture 6"/>
          <p:cNvPicPr>
            <a:picLocks noChangeAspect="1"/>
          </p:cNvPicPr>
          <p:nvPr/>
        </p:nvPicPr>
        <p:blipFill>
          <a:blip r:embed="rId5"/>
          <a:stretch>
            <a:fillRect/>
          </a:stretch>
        </p:blipFill>
        <p:spPr>
          <a:xfrm>
            <a:off x="3240983" y="4524382"/>
            <a:ext cx="1638300" cy="292100"/>
          </a:xfrm>
          <a:prstGeom prst="rect">
            <a:avLst/>
          </a:prstGeom>
        </p:spPr>
      </p:pic>
      <p:pic>
        <p:nvPicPr>
          <p:cNvPr id="8" name="Picture 7"/>
          <p:cNvPicPr>
            <a:picLocks noChangeAspect="1"/>
          </p:cNvPicPr>
          <p:nvPr/>
        </p:nvPicPr>
        <p:blipFill>
          <a:blip r:embed="rId5"/>
          <a:stretch>
            <a:fillRect/>
          </a:stretch>
        </p:blipFill>
        <p:spPr>
          <a:xfrm>
            <a:off x="3475247" y="4232282"/>
            <a:ext cx="1638300" cy="292100"/>
          </a:xfrm>
          <a:prstGeom prst="rect">
            <a:avLst/>
          </a:prstGeom>
        </p:spPr>
      </p:pic>
      <p:pic>
        <p:nvPicPr>
          <p:cNvPr id="9" name="Picture 8"/>
          <p:cNvPicPr>
            <a:picLocks noChangeAspect="1"/>
          </p:cNvPicPr>
          <p:nvPr/>
        </p:nvPicPr>
        <p:blipFill>
          <a:blip r:embed="rId5"/>
          <a:stretch>
            <a:fillRect/>
          </a:stretch>
        </p:blipFill>
        <p:spPr>
          <a:xfrm>
            <a:off x="3105357" y="4378332"/>
            <a:ext cx="1638300" cy="292100"/>
          </a:xfrm>
          <a:prstGeom prst="rect">
            <a:avLst/>
          </a:prstGeom>
        </p:spPr>
      </p:pic>
      <p:sp>
        <p:nvSpPr>
          <p:cNvPr id="10" name="Rectangle 9"/>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4088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pic>
        <p:nvPicPr>
          <p:cNvPr id="4" name="Content Placeholder 3" descr="Algorithm.png"/>
          <p:cNvPicPr>
            <a:picLocks noGrp="1" noChangeAspect="1"/>
          </p:cNvPicPr>
          <p:nvPr>
            <p:ph idx="1"/>
          </p:nvPr>
        </p:nvPicPr>
        <p:blipFill>
          <a:blip r:embed="rId2">
            <a:extLst>
              <a:ext uri="{28A0092B-C50C-407E-A947-70E740481C1C}">
                <a14:useLocalDpi xmlns:a14="http://schemas.microsoft.com/office/drawing/2010/main" val="0"/>
              </a:ext>
            </a:extLst>
          </a:blip>
          <a:srcRect l="3095" r="3095"/>
          <a:stretch>
            <a:fillRect/>
          </a:stretch>
        </p:blipFill>
        <p:spPr>
          <a:xfrm>
            <a:off x="278959" y="1417638"/>
            <a:ext cx="8660060" cy="4808501"/>
          </a:xfrm>
        </p:spPr>
      </p:pic>
      <p:sp>
        <p:nvSpPr>
          <p:cNvPr id="5" name="Rectangle 4"/>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7205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sp>
        <p:nvSpPr>
          <p:cNvPr id="3" name="Content Placeholder 2"/>
          <p:cNvSpPr>
            <a:spLocks noGrp="1"/>
          </p:cNvSpPr>
          <p:nvPr>
            <p:ph idx="1"/>
          </p:nvPr>
        </p:nvSpPr>
        <p:spPr/>
        <p:txBody>
          <a:bodyPr>
            <a:noAutofit/>
          </a:bodyPr>
          <a:lstStyle/>
          <a:p>
            <a:r>
              <a:rPr lang="en-US" sz="2000" dirty="0" smtClean="0"/>
              <a:t>The </a:t>
            </a:r>
            <a:r>
              <a:rPr lang="en-US" sz="2000" dirty="0"/>
              <a:t>re-planning algorithm runs until the belief of being in goal grasping configuration exceeds a </a:t>
            </a:r>
            <a:r>
              <a:rPr lang="en-US" sz="2000" dirty="0" smtClean="0"/>
              <a:t>threshold.</a:t>
            </a:r>
            <a:endParaRPr lang="en-US" sz="2000" dirty="0"/>
          </a:p>
          <a:p>
            <a:r>
              <a:rPr lang="en-US" sz="2000" dirty="0" smtClean="0"/>
              <a:t>Hypothesis </a:t>
            </a:r>
            <a:r>
              <a:rPr lang="en-US" sz="2000" dirty="0"/>
              <a:t>and the sample states are re-generated and CreatePlan method is invoked to compute a path to </a:t>
            </a:r>
            <a:r>
              <a:rPr lang="en-US" sz="2000" dirty="0" smtClean="0"/>
              <a:t>reach goal </a:t>
            </a:r>
            <a:r>
              <a:rPr lang="en-US" sz="2000" dirty="0"/>
              <a:t>configuration while minimizing the probability around sampled states.</a:t>
            </a:r>
          </a:p>
          <a:p>
            <a:r>
              <a:rPr lang="en-US" sz="2000" dirty="0" smtClean="0"/>
              <a:t>In </a:t>
            </a:r>
            <a:r>
              <a:rPr lang="en-US" sz="2000" dirty="0"/>
              <a:t>the function </a:t>
            </a:r>
            <a:r>
              <a:rPr lang="en-US" sz="2000" dirty="0" smtClean="0"/>
              <a:t>CreatePlan, </a:t>
            </a:r>
            <a:r>
              <a:rPr lang="en-US" sz="2000" dirty="0"/>
              <a:t>in case a plan does not exist to reach the goal state with high probability in step 1</a:t>
            </a:r>
            <a:r>
              <a:rPr lang="en-US" sz="2000" dirty="0" smtClean="0"/>
              <a:t>, we </a:t>
            </a:r>
            <a:r>
              <a:rPr lang="en-US" sz="2000" dirty="0"/>
              <a:t>try to compute a plan without the goal configuration but with the objective to localize.</a:t>
            </a:r>
          </a:p>
          <a:p>
            <a:r>
              <a:rPr lang="en-US" sz="2000" dirty="0" smtClean="0"/>
              <a:t>The </a:t>
            </a:r>
            <a:r>
              <a:rPr lang="en-US" sz="2000" dirty="0"/>
              <a:t>belief state returned by </a:t>
            </a:r>
            <a:r>
              <a:rPr lang="en-US" sz="2000" dirty="0" smtClean="0"/>
              <a:t>CreatePlan </a:t>
            </a:r>
            <a:r>
              <a:rPr lang="en-US" sz="2000" dirty="0"/>
              <a:t>is generated by the computing the expected observation following </a:t>
            </a:r>
            <a:r>
              <a:rPr lang="en-US" sz="2000" dirty="0" smtClean="0"/>
              <a:t>the trajectory </a:t>
            </a:r>
            <a:r>
              <a:rPr lang="en-US" sz="2000" dirty="0"/>
              <a:t>given by the plan, starting from the initial belief.</a:t>
            </a:r>
          </a:p>
          <a:p>
            <a:r>
              <a:rPr lang="en-US" sz="2000" dirty="0" smtClean="0"/>
              <a:t>In </a:t>
            </a:r>
            <a:r>
              <a:rPr lang="en-US" sz="2000" dirty="0"/>
              <a:t>line 7 of the re-planning algorithm we compare the above belief state with the actual belief state generated </a:t>
            </a:r>
            <a:r>
              <a:rPr lang="en-US" sz="2000" dirty="0" smtClean="0"/>
              <a:t>by using </a:t>
            </a:r>
            <a:r>
              <a:rPr lang="en-US" sz="2000" dirty="0"/>
              <a:t>the measurement updates in each time step.</a:t>
            </a:r>
          </a:p>
        </p:txBody>
      </p:sp>
      <p:sp>
        <p:nvSpPr>
          <p:cNvPr id="4" name="Rectangle 3"/>
          <p:cNvSpPr/>
          <p:nvPr/>
        </p:nvSpPr>
        <p:spPr>
          <a:xfrm>
            <a:off x="221934" y="382199"/>
            <a:ext cx="8680096" cy="6164494"/>
          </a:xfrm>
          <a:prstGeom prst="rect">
            <a:avLst/>
          </a:prstGeom>
          <a:solidFill>
            <a:schemeClr val="bg1">
              <a:alpha val="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11935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219</TotalTime>
  <Words>527</Words>
  <Application>Microsoft Macintosh PowerPoint</Application>
  <PresentationFormat>On-screen Show (4:3)</PresentationFormat>
  <Paragraphs>46</Paragraphs>
  <Slides>12</Slides>
  <Notes>1</Notes>
  <HiddenSlides>0</HiddenSlides>
  <MMClips>1</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12</vt:i4>
      </vt:variant>
    </vt:vector>
  </HeadingPairs>
  <TitlesOfParts>
    <vt:vector size="14" baseType="lpstr">
      <vt:lpstr>Office Theme</vt:lpstr>
      <vt:lpstr>Equation</vt:lpstr>
      <vt:lpstr>CS674: Robot Learning Simultaneous Localization and Grasping </vt:lpstr>
      <vt:lpstr>Grasping Problem</vt:lpstr>
      <vt:lpstr>What Could go Wrong ?</vt:lpstr>
      <vt:lpstr>SLAG-SLAM</vt:lpstr>
      <vt:lpstr>Belief State</vt:lpstr>
      <vt:lpstr>Updating Belief State</vt:lpstr>
      <vt:lpstr>Objective</vt:lpstr>
      <vt:lpstr>Algorithm</vt:lpstr>
      <vt:lpstr>Algorithm</vt:lpstr>
      <vt:lpstr>Example 1</vt:lpstr>
      <vt:lpstr>Example 2</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CS674: Robot Learning</dc:title>
  <dc:creator>Chaitanya Mitash</dc:creator>
  <cp:lastModifiedBy>Chaitanya Mitash</cp:lastModifiedBy>
  <cp:revision>17</cp:revision>
  <dcterms:created xsi:type="dcterms:W3CDTF">2016-05-12T03:41:44Z</dcterms:created>
  <dcterms:modified xsi:type="dcterms:W3CDTF">2016-05-12T13:18:27Z</dcterms:modified>
</cp:coreProperties>
</file>

<file path=docProps/thumbnail.jpeg>
</file>